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9d155fd7c_2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9d155fd7c_2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9d155fd7c_2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9d155fd7c_2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9d155fd7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9d155fd7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9d155fd7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9d155fd7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9d155fd7c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9d155fd7c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9d155fd7c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9d155fd7c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9d155fd7c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9d155fd7c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9d155fd7c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9d155fd7c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9d155fd7c_2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9d155fd7c_2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9d155fd7c_2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9d155fd7c_2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3Eto6DU_2oI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94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Stopping the Summer Slide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978525" y="2082425"/>
            <a:ext cx="3853800" cy="295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Language and Social Thinking Skills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Jennifer Wynn, M.A., CCC-SLP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925" y="2082425"/>
            <a:ext cx="4076000" cy="295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Playdates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FroYo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Kids Place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Bowling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Wendys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Board Games- prep with social story if your child becomes upset with losing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 sz="2400">
                <a:highlight>
                  <a:srgbClr val="FFFF00"/>
                </a:highlight>
              </a:rPr>
              <a:t>Being together is being social </a:t>
            </a:r>
            <a:endParaRPr i="1" sz="24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321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0" y="262025"/>
            <a:ext cx="8520600" cy="134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Background</a:t>
            </a:r>
            <a:endParaRPr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11700" y="1756550"/>
            <a:ext cx="8520600" cy="297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SLP for 22 years 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B-3, pre-k, elementary, middle school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Experience with many different learning styles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Currently: middle school in Franklin - I see the skills needed in the early years to prepare them for HIGHER LEVEL THINKING and social skills that I am teaching in middle school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9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b="1" lang="en"/>
              <a:t>SCHEMA-</a:t>
            </a:r>
            <a:r>
              <a:rPr lang="en"/>
              <a:t> What is it? Why is it impt? Wait- I can teach this?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533350"/>
            <a:ext cx="8520600" cy="30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Language and social skills are enhanced in therapy BUT everyday life is where the REAL learning goes on :)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YOU </a:t>
            </a:r>
            <a:r>
              <a:rPr lang="en" sz="2400"/>
              <a:t>are your child’s BEST teacher - you are with him/her the most time and are the most highly motivating individual for them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Continuing and even improving your child’s language and social skills can be SUMMER FUN!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9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Schema and Background Knowledge = Learning and Social Success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60225" y="1698325"/>
            <a:ext cx="8520600" cy="295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i="1" lang="en" sz="3000">
                <a:solidFill>
                  <a:srgbClr val="000000"/>
                </a:solidFill>
                <a:highlight>
                  <a:srgbClr val="FFFFFF"/>
                </a:highlight>
              </a:rPr>
              <a:t>Schemas are those repeated patterns seen in  children’s behavior, and they link directly to the development and strengthening of cognitive structures in the brain.</a:t>
            </a:r>
            <a:r>
              <a:rPr lang="en">
                <a:solidFill>
                  <a:srgbClr val="666666"/>
                </a:solidFill>
                <a:highlight>
                  <a:srgbClr val="FFFFFF"/>
                </a:highlight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Buddy does not have a schema for shopping in a department store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2300025"/>
            <a:ext cx="8520600" cy="207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https://www.youtube.com/watch?v=3Eto6DU_2oI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knowledge- IMPORTANT TO BUILD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70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READ</a:t>
            </a:r>
            <a:endParaRPr b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Explore</a:t>
            </a:r>
            <a:endParaRPr b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Go everywhere and TALK until your throat hurts!</a:t>
            </a:r>
            <a:endParaRPr b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b="1" lang="en" sz="2400"/>
              <a:t>Hulafrog (online website for local activities)</a:t>
            </a:r>
            <a:endParaRPr b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b="1" lang="en" sz="2400"/>
              <a:t>Bay State Parent monthly magazine</a:t>
            </a:r>
            <a:endParaRPr b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b="1" lang="en" sz="2400"/>
              <a:t>Local trips, everyday life activities</a:t>
            </a:r>
            <a:endParaRPr b="1" sz="2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400"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9250" y="3823657"/>
            <a:ext cx="5905500" cy="124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WHY?</a:t>
            </a:r>
            <a:r>
              <a:rPr lang="en"/>
              <a:t> How is it related to learning and school?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Builds vocabulary = better speaking, writing and reading comprehension skills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Child is able to predict what may happen 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Child will build inference skills needed for higher level thinking (details + background knowledge = Inference)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Knowledge of what is socially expected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ACTIVITY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33050"/>
            <a:ext cx="8520600" cy="2832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1)Reading Comprehension - do you understand this? Why or why not?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333300"/>
                </a:solidFill>
                <a:highlight>
                  <a:srgbClr val="6FA8DC"/>
                </a:highlight>
                <a:latin typeface="Verdana"/>
                <a:ea typeface="Verdana"/>
                <a:cs typeface="Verdana"/>
                <a:sym typeface="Verdana"/>
              </a:rPr>
              <a:t>Dramatic activity </a:t>
            </a:r>
            <a:r>
              <a:rPr lang="en" sz="1400" u="sng">
                <a:solidFill>
                  <a:srgbClr val="333300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flourished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in the </a:t>
            </a:r>
            <a:r>
              <a:rPr lang="en" sz="1400">
                <a:solidFill>
                  <a:srgbClr val="333300"/>
                </a:solidFill>
                <a:highlight>
                  <a:srgbClr val="4A86E8"/>
                </a:highlight>
                <a:latin typeface="Verdana"/>
                <a:ea typeface="Verdana"/>
                <a:cs typeface="Verdana"/>
                <a:sym typeface="Verdana"/>
              </a:rPr>
              <a:t>late Middle Ages,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from </a:t>
            </a:r>
            <a:r>
              <a:rPr lang="en" sz="1400">
                <a:solidFill>
                  <a:srgbClr val="333300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bawdy satires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performed by </a:t>
            </a:r>
            <a:r>
              <a:rPr lang="en" sz="1400">
                <a:solidFill>
                  <a:srgbClr val="333300"/>
                </a:solidFill>
                <a:highlight>
                  <a:srgbClr val="4A86E8"/>
                </a:highlight>
                <a:latin typeface="Verdana"/>
                <a:ea typeface="Verdana"/>
                <a:cs typeface="Verdana"/>
                <a:sym typeface="Verdana"/>
              </a:rPr>
              <a:t>traveling minstrels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to </a:t>
            </a:r>
            <a:r>
              <a:rPr lang="en" sz="1400">
                <a:solidFill>
                  <a:srgbClr val="333300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expansive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>
                <a:solidFill>
                  <a:srgbClr val="333300"/>
                </a:solidFill>
                <a:highlight>
                  <a:srgbClr val="4A86E8"/>
                </a:highlight>
                <a:latin typeface="Verdana"/>
                <a:ea typeface="Verdana"/>
                <a:cs typeface="Verdana"/>
                <a:sym typeface="Verdana"/>
              </a:rPr>
              <a:t>religious dramas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that </a:t>
            </a:r>
            <a:r>
              <a:rPr lang="en" sz="1400">
                <a:solidFill>
                  <a:srgbClr val="333300"/>
                </a:solidFill>
                <a:highlight>
                  <a:srgbClr val="FF00FF"/>
                </a:highlight>
                <a:latin typeface="Verdana"/>
                <a:ea typeface="Verdana"/>
                <a:cs typeface="Verdana"/>
                <a:sym typeface="Verdana"/>
              </a:rPr>
              <a:t>engaged the energies of an entire city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to tell the story of the </a:t>
            </a:r>
            <a:r>
              <a:rPr lang="en" sz="1400">
                <a:solidFill>
                  <a:srgbClr val="333300"/>
                </a:solidFill>
                <a:highlight>
                  <a:srgbClr val="4A86E8"/>
                </a:highlight>
                <a:latin typeface="Verdana"/>
                <a:ea typeface="Verdana"/>
                <a:cs typeface="Verdana"/>
                <a:sym typeface="Verdana"/>
              </a:rPr>
              <a:t>universe in 14 hours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Medieval literary and performance theory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was not prepared for this </a:t>
            </a:r>
            <a:r>
              <a:rPr lang="en" sz="1400">
                <a:solidFill>
                  <a:srgbClr val="333300"/>
                </a:solidFill>
                <a:highlight>
                  <a:srgbClr val="FF00FF"/>
                </a:highlight>
                <a:latin typeface="Verdana"/>
                <a:ea typeface="Verdana"/>
                <a:cs typeface="Verdana"/>
                <a:sym typeface="Verdana"/>
              </a:rPr>
              <a:t>explosion of drama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 It had developed largely to </a:t>
            </a:r>
            <a:r>
              <a:rPr lang="en" sz="1400">
                <a:solidFill>
                  <a:srgbClr val="333300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grapple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with the </a:t>
            </a:r>
            <a:r>
              <a:rPr lang="en" sz="1400">
                <a:solidFill>
                  <a:srgbClr val="333300"/>
                </a:solidFill>
                <a:highlight>
                  <a:srgbClr val="4A86E8"/>
                </a:highlight>
                <a:latin typeface="Verdana"/>
                <a:ea typeface="Verdana"/>
                <a:cs typeface="Verdana"/>
                <a:sym typeface="Verdana"/>
              </a:rPr>
              <a:t>literary forms of the Bible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and the </a:t>
            </a:r>
            <a:r>
              <a:rPr lang="en" sz="1400">
                <a:solidFill>
                  <a:srgbClr val="333300"/>
                </a:solidFill>
                <a:highlight>
                  <a:srgbClr val="4A86E8"/>
                </a:highlight>
                <a:latin typeface="Verdana"/>
                <a:ea typeface="Verdana"/>
                <a:cs typeface="Verdana"/>
                <a:sym typeface="Verdana"/>
              </a:rPr>
              <a:t>performance of the Mass,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and then to understand </a:t>
            </a:r>
            <a:r>
              <a:rPr lang="en" sz="1400">
                <a:solidFill>
                  <a:srgbClr val="333300"/>
                </a:solidFill>
                <a:highlight>
                  <a:srgbClr val="4A86E8"/>
                </a:highlight>
                <a:latin typeface="Verdana"/>
                <a:ea typeface="Verdana"/>
                <a:cs typeface="Verdana"/>
                <a:sym typeface="Verdana"/>
              </a:rPr>
              <a:t>lyric and epic forms of poetry.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Besides, </a:t>
            </a:r>
            <a:r>
              <a:rPr lang="en" sz="1400">
                <a:solidFill>
                  <a:srgbClr val="333300"/>
                </a:solidFill>
                <a:highlight>
                  <a:srgbClr val="4A86E8"/>
                </a:highlight>
                <a:latin typeface="Verdana"/>
                <a:ea typeface="Verdana"/>
                <a:cs typeface="Verdana"/>
                <a:sym typeface="Verdana"/>
              </a:rPr>
              <a:t>Christian theology h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ad often reacted to </a:t>
            </a:r>
            <a:r>
              <a:rPr lang="en" sz="1400">
                <a:solidFill>
                  <a:srgbClr val="333300"/>
                </a:solidFill>
                <a:highlight>
                  <a:srgbClr val="4A86E8"/>
                </a:highlight>
                <a:latin typeface="Verdana"/>
                <a:ea typeface="Verdana"/>
                <a:cs typeface="Verdana"/>
                <a:sym typeface="Verdana"/>
              </a:rPr>
              <a:t>theater 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with </a:t>
            </a:r>
            <a:r>
              <a:rPr lang="en" sz="1400">
                <a:solidFill>
                  <a:srgbClr val="333300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hostility.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Now that </a:t>
            </a:r>
            <a:r>
              <a:rPr lang="en" sz="1400">
                <a:solidFill>
                  <a:srgbClr val="333300"/>
                </a:solidFill>
                <a:highlight>
                  <a:srgbClr val="4A86E8"/>
                </a:highlight>
                <a:latin typeface="Verdana"/>
                <a:ea typeface="Verdana"/>
                <a:cs typeface="Verdana"/>
                <a:sym typeface="Verdana"/>
              </a:rPr>
              <a:t>poets and clerics 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alike were </a:t>
            </a:r>
            <a:r>
              <a:rPr lang="en" sz="1400">
                <a:solidFill>
                  <a:srgbClr val="333300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embracing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drama, </a:t>
            </a:r>
            <a:r>
              <a:rPr lang="en" sz="1400">
                <a:solidFill>
                  <a:srgbClr val="333300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literary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>
                <a:solidFill>
                  <a:srgbClr val="333300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theory 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had to </a:t>
            </a:r>
            <a:r>
              <a:rPr lang="en" sz="1400">
                <a:solidFill>
                  <a:srgbClr val="333300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adapt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itself to </a:t>
            </a:r>
            <a:r>
              <a:rPr lang="en" sz="1400">
                <a:solidFill>
                  <a:srgbClr val="333300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explain</a:t>
            </a:r>
            <a:r>
              <a:rPr lang="en" sz="1400">
                <a:solidFill>
                  <a:srgbClr val="3333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a whole new </a:t>
            </a:r>
            <a:r>
              <a:rPr lang="en" sz="1400">
                <a:solidFill>
                  <a:srgbClr val="333300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genre.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2) Predict what will happen in Kat Kong based on your background knowledge of cats and mice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Thinking Terms Used At HOD and FK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6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PLAN and Social Behavior Maps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BEFORE going somewhere draw a quick GROUP PLAN  - WE TIME vs ME TIME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Anytime we do something together we are following a group plan.  Reinforce the idea that your child is following a plan when they are at home too. At home, group plans might include, cooking, eating dinner, swinging on the swings, going on a walk/bike ride, or going to Target.  </a:t>
            </a:r>
            <a:endParaRPr b="1" sz="1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105" name="Google Shape;10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3950" y="3018175"/>
            <a:ext cx="5516401" cy="203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